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19" r:id="rId2"/>
    <p:sldId id="448" r:id="rId3"/>
    <p:sldId id="45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00"/>
    <a:srgbClr val="008000"/>
    <a:srgbClr val="4DD353"/>
    <a:srgbClr val="48BE6F"/>
    <a:srgbClr val="FF0066"/>
    <a:srgbClr val="006600"/>
    <a:srgbClr val="00863D"/>
    <a:srgbClr val="70EB5F"/>
    <a:srgbClr val="913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3" autoAdjust="0"/>
    <p:restoredTop sz="94693" autoAdjust="0"/>
  </p:normalViewPr>
  <p:slideViewPr>
    <p:cSldViewPr>
      <p:cViewPr varScale="1">
        <p:scale>
          <a:sx n="49" d="100"/>
          <a:sy n="49" d="100"/>
        </p:scale>
        <p:origin x="-34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8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78DFA-C227-4A6C-AA64-CDEF3A701295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3394BF-9A90-42D5-B691-A8D3D991FA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861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52B9-930C-4267-9C51-7840400D89A2}" type="datetime1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D9BE-5C1F-4898-9D36-122B07302A54}" type="datetime1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8021"/>
            <a:ext cx="2133600" cy="365125"/>
          </a:xfrm>
        </p:spPr>
        <p:txBody>
          <a:bodyPr/>
          <a:lstStyle>
            <a:lvl1pPr>
              <a:defRPr sz="2000">
                <a:solidFill>
                  <a:srgbClr val="FF0000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D9DA1-7CD0-421B-91A2-E27D2D01B6BD}" type="datetime1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152400"/>
            <a:ext cx="2133600" cy="365125"/>
          </a:xfrm>
        </p:spPr>
        <p:txBody>
          <a:bodyPr/>
          <a:lstStyle>
            <a:lvl1pPr>
              <a:defRPr sz="2000">
                <a:solidFill>
                  <a:srgbClr val="FF0000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 b="1">
                <a:solidFill>
                  <a:srgbClr val="3B2F9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C721-A7BA-4F76-91B4-69385532192B}" type="datetime1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>
            <a:lvl1pPr>
              <a:defRPr sz="2000">
                <a:solidFill>
                  <a:srgbClr val="FF0000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B75F-CD40-4AFF-92D6-70FA6D6092AE}" type="datetime1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4358" y="0"/>
            <a:ext cx="2133600" cy="365125"/>
          </a:xfrm>
        </p:spPr>
        <p:txBody>
          <a:bodyPr/>
          <a:lstStyle>
            <a:lvl1pPr>
              <a:defRPr sz="2000">
                <a:solidFill>
                  <a:srgbClr val="FF0000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F4E2-99F9-4A0B-BB8C-D402CBB631F3}" type="datetime1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>
            <a:lvl1pPr>
              <a:defRPr sz="2000">
                <a:solidFill>
                  <a:srgbClr val="FF0000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39D9-126F-46E7-AC83-5C83C8B158DA}" type="datetime1">
              <a:rPr lang="en-US" smtClean="0"/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58000" y="152400"/>
            <a:ext cx="2133600" cy="365125"/>
          </a:xfrm>
        </p:spPr>
        <p:txBody>
          <a:bodyPr/>
          <a:lstStyle>
            <a:lvl1pPr>
              <a:defRPr sz="2000">
                <a:solidFill>
                  <a:srgbClr val="FF0000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66FE-9EB2-428F-BE2D-FBD946001582}" type="datetime1">
              <a:rPr lang="en-US" smtClean="0"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4178-DE34-4A78-9FB4-14F98A1D901A}" type="datetime1">
              <a:rPr lang="en-US" smtClean="0"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06389" y="76200"/>
            <a:ext cx="2133600" cy="365125"/>
          </a:xfrm>
        </p:spPr>
        <p:txBody>
          <a:bodyPr/>
          <a:lstStyle>
            <a:lvl1pPr>
              <a:defRPr sz="2000">
                <a:solidFill>
                  <a:srgbClr val="FF0000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78BA-76DA-44D3-A3FF-0038A9B8BEDA}" type="datetime1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152400"/>
            <a:ext cx="2133600" cy="365125"/>
          </a:xfrm>
        </p:spPr>
        <p:txBody>
          <a:bodyPr/>
          <a:lstStyle>
            <a:lvl1pPr>
              <a:defRPr sz="2000">
                <a:solidFill>
                  <a:srgbClr val="FF0000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C5DF-B843-4C44-9D7C-D25B6F855C62}" type="datetime1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152400"/>
            <a:ext cx="2133600" cy="365125"/>
          </a:xfrm>
        </p:spPr>
        <p:txBody>
          <a:bodyPr/>
          <a:lstStyle>
            <a:lvl1pPr>
              <a:defRPr sz="2000">
                <a:solidFill>
                  <a:srgbClr val="FF0000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2866E-BA8C-496E-BE0C-26634C1496DF}" type="datetime1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9845" y="4886235"/>
            <a:ext cx="2685352" cy="6001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713194" y="3931364"/>
            <a:ext cx="2278406" cy="69168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285212" y="3397342"/>
            <a:ext cx="1210588" cy="67469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672802" y="2605697"/>
            <a:ext cx="965998" cy="59470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-304800"/>
            <a:ext cx="8382000" cy="1470025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High-resolution constraints on North American and global methane sources using </a:t>
            </a:r>
            <a:r>
              <a:rPr lang="en-US" dirty="0" smtClean="0">
                <a:solidFill>
                  <a:srgbClr val="0000CC"/>
                </a:solidFill>
              </a:rPr>
              <a:t>satellites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9883" y="914400"/>
            <a:ext cx="80970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Harvard: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Daniel Jacob, Bram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Maasakkers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Melissa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Sulprizio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Alex Turner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JPL: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Kevin Bowman, Anthony Bloom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EPA: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Tom Wirth, Melissa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Weitz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Leif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Hockstad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Bill Irving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8247" y="4244597"/>
            <a:ext cx="3557384" cy="92333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GEOS-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Chem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CTM and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adjoint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1/2</a:t>
            </a:r>
            <a:r>
              <a:rPr lang="en-US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x2/3</a:t>
            </a:r>
            <a:r>
              <a:rPr lang="en-US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over N. America</a:t>
            </a:r>
          </a:p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nested in  4</a:t>
            </a:r>
            <a:r>
              <a:rPr lang="en-US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x5</a:t>
            </a:r>
            <a:r>
              <a:rPr lang="en-US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global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02067" y="2134769"/>
            <a:ext cx="160813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atellite data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5212" y="5367435"/>
            <a:ext cx="121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Bayesian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inversion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1200" y="6053235"/>
            <a:ext cx="5383205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Optimized emissions at up to 50 km resolution</a:t>
            </a:r>
            <a:endParaRPr lang="en-US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8200" y="5334396"/>
            <a:ext cx="1492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Validation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Verification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91604" y="3551919"/>
            <a:ext cx="1864613" cy="369332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uborbital data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47948" y="4253713"/>
            <a:ext cx="3008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Aircraft campaigns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47948" y="4798595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Surface networks</a:t>
            </a:r>
          </a:p>
        </p:txBody>
      </p:sp>
      <p:cxnSp>
        <p:nvCxnSpPr>
          <p:cNvPr id="14" name="Straight Arrow Connector 13"/>
          <p:cNvCxnSpPr>
            <a:stCxn id="7" idx="2"/>
          </p:cNvCxnSpPr>
          <p:nvPr/>
        </p:nvCxnSpPr>
        <p:spPr>
          <a:xfrm flipH="1">
            <a:off x="4606133" y="2504101"/>
            <a:ext cx="1" cy="1786482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4799" y="3746698"/>
            <a:ext cx="2095445" cy="369332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Bottom-up (prior)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4286071"/>
            <a:ext cx="26853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EDGAR v4.2 + LPJ</a:t>
            </a:r>
          </a:p>
          <a:p>
            <a:pPr algn="r"/>
            <a:endParaRPr lang="en-US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Gridded EPA inventory</a:t>
            </a:r>
            <a:endParaRPr lang="en-US" b="1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New </a:t>
            </a:r>
            <a:r>
              <a:rPr lang="en-US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wetland inventory</a:t>
            </a:r>
            <a:endParaRPr lang="en-US" b="1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Arrow Connector 16"/>
          <p:cNvCxnSpPr>
            <a:endCxn id="6" idx="1"/>
          </p:cNvCxnSpPr>
          <p:nvPr/>
        </p:nvCxnSpPr>
        <p:spPr>
          <a:xfrm>
            <a:off x="1066800" y="4699064"/>
            <a:ext cx="1751447" cy="7198"/>
          </a:xfrm>
          <a:prstGeom prst="straightConnector1">
            <a:avLst/>
          </a:prstGeom>
          <a:ln w="38100">
            <a:solidFill>
              <a:srgbClr val="0066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592633" y="5211390"/>
            <a:ext cx="8612" cy="892342"/>
          </a:xfrm>
          <a:prstGeom prst="straightConnector1">
            <a:avLst/>
          </a:prstGeom>
          <a:ln w="381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913251" y="2594707"/>
            <a:ext cx="158254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SCIAMACHY</a:t>
            </a:r>
          </a:p>
          <a:p>
            <a:pPr algn="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2002-2005</a:t>
            </a:r>
          </a:p>
          <a:p>
            <a:pPr algn="r"/>
            <a:endParaRPr lang="en-US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TROPOMI</a:t>
            </a:r>
          </a:p>
          <a:p>
            <a:pPr algn="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2016-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72802" y="2594707"/>
            <a:ext cx="173643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GOSAT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2009-</a:t>
            </a:r>
          </a:p>
          <a:p>
            <a:endParaRPr lang="en-US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Geostationary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OSSE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6400800" y="4691866"/>
            <a:ext cx="1751447" cy="7198"/>
          </a:xfrm>
          <a:prstGeom prst="straightConnector1">
            <a:avLst/>
          </a:prstGeom>
          <a:ln w="38100">
            <a:solidFill>
              <a:srgbClr val="0000CC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13194" y="3921251"/>
            <a:ext cx="2141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SEAC</a:t>
            </a:r>
            <a:r>
              <a:rPr lang="en-US" b="1" baseline="30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RS, SENEX</a:t>
            </a:r>
            <a:endParaRPr lang="en-US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442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8" grpId="0" animBg="1"/>
      <p:bldP spid="26" grpId="0" animBg="1"/>
      <p:bldP spid="25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085" y="0"/>
            <a:ext cx="8229600" cy="1143000"/>
          </a:xfrm>
        </p:spPr>
        <p:txBody>
          <a:bodyPr/>
          <a:lstStyle/>
          <a:p>
            <a:r>
              <a:rPr lang="en-US" dirty="0" smtClean="0"/>
              <a:t>Inversion of GOSAT 2009-2011 data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38981"/>
            <a:ext cx="8429770" cy="5465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702948" y="6488668"/>
            <a:ext cx="2463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Turner et al., in prep.</a:t>
            </a:r>
          </a:p>
        </p:txBody>
      </p:sp>
    </p:spTree>
    <p:extLst>
      <p:ext uri="{BB962C8B-B14F-4D97-AF65-F5344CB8AC3E}">
        <p14:creationId xmlns:p14="http://schemas.microsoft.com/office/powerpoint/2010/main" val="278888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871" y="0"/>
            <a:ext cx="8229600" cy="1143000"/>
          </a:xfrm>
        </p:spPr>
        <p:txBody>
          <a:bodyPr/>
          <a:lstStyle/>
          <a:p>
            <a:r>
              <a:rPr lang="en-US" dirty="0" smtClean="0"/>
              <a:t>Construction of a 0.1</a:t>
            </a:r>
            <a:r>
              <a:rPr lang="en-US" baseline="30000" dirty="0" smtClean="0"/>
              <a:t>o</a:t>
            </a:r>
            <a:r>
              <a:rPr lang="en-US" dirty="0" smtClean="0"/>
              <a:t>x0.1</a:t>
            </a:r>
            <a:r>
              <a:rPr lang="en-US" baseline="30000" dirty="0" smtClean="0"/>
              <a:t>o</a:t>
            </a:r>
            <a:r>
              <a:rPr lang="en-US" dirty="0" smtClean="0"/>
              <a:t> monthly gridded version</a:t>
            </a:r>
            <a:br>
              <a:rPr lang="en-US" dirty="0" smtClean="0"/>
            </a:br>
            <a:r>
              <a:rPr lang="en-US" dirty="0" smtClean="0"/>
              <a:t>of the EPA national bottom-up inventory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75" b="26391"/>
          <a:stretch/>
        </p:blipFill>
        <p:spPr>
          <a:xfrm>
            <a:off x="-589059" y="2616958"/>
            <a:ext cx="10508930" cy="386004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942392" y="4114800"/>
            <a:ext cx="1651029" cy="120032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Livestock</a:t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(manure)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EPA, 2012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-602931" y="2590800"/>
            <a:ext cx="10508931" cy="3808584"/>
            <a:chOff x="-682466" y="2590800"/>
            <a:chExt cx="10508931" cy="380858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5933" b="27166"/>
            <a:stretch/>
          </p:blipFill>
          <p:spPr>
            <a:xfrm>
              <a:off x="-682466" y="2590800"/>
              <a:ext cx="10508931" cy="380858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858000" y="4114800"/>
              <a:ext cx="2153154" cy="120032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Livestock</a:t>
              </a:r>
              <a:br>
                <a:rPr lang="en-US" sz="2400" b="1" dirty="0" smtClean="0">
                  <a:latin typeface="Arial" pitchFamily="34" charset="0"/>
                  <a:cs typeface="Arial" pitchFamily="34" charset="0"/>
                </a:rPr>
              </a:br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(manure)</a:t>
              </a:r>
            </a:p>
            <a:p>
              <a:r>
                <a:rPr lang="en-US" sz="24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EDGAR, 2010</a:t>
              </a:r>
              <a:endParaRPr lang="en-US" b="1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-602927" y="2590800"/>
            <a:ext cx="10508927" cy="3749591"/>
            <a:chOff x="-682464" y="2590800"/>
            <a:chExt cx="10508927" cy="3749591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5933" b="27893"/>
            <a:stretch/>
          </p:blipFill>
          <p:spPr>
            <a:xfrm>
              <a:off x="-682464" y="2590800"/>
              <a:ext cx="10508927" cy="3749591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6942392" y="4114800"/>
              <a:ext cx="2180020" cy="120032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Livestock</a:t>
              </a:r>
              <a:br>
                <a:rPr lang="en-US" sz="2400" b="1" dirty="0" smtClean="0">
                  <a:latin typeface="Arial" pitchFamily="34" charset="0"/>
                  <a:cs typeface="Arial" pitchFamily="34" charset="0"/>
                </a:rPr>
              </a:br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(manure)</a:t>
              </a:r>
            </a:p>
            <a:p>
              <a:r>
                <a:rPr lang="en-US" sz="24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EPA-EDGAR  </a:t>
              </a:r>
              <a:endParaRPr lang="en-US" b="1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715000" y="6477000"/>
            <a:ext cx="3467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Maasakkers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et al., in progress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2006" y="1066800"/>
            <a:ext cx="868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Use monthly state/county/GGRP/algorithm info from EPA, further distribute with data from other sources (USDA, EIA,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DrillingInfo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,…)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Done as collaboration between Harvard and EPA Climate Change Division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Provide improved  prior for inversions and feedback  to guide improvement in bottom-up inventory</a:t>
            </a:r>
          </a:p>
        </p:txBody>
      </p:sp>
    </p:spTree>
    <p:extLst>
      <p:ext uri="{BB962C8B-B14F-4D97-AF65-F5344CB8AC3E}">
        <p14:creationId xmlns:p14="http://schemas.microsoft.com/office/powerpoint/2010/main" val="128956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solidFill>
            <a:schemeClr val="tx1"/>
          </a:solidFill>
          <a:tailEnd type="triangl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b="1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4191</TotalTime>
  <Words>176</Words>
  <Application>Microsoft Office PowerPoint</Application>
  <PresentationFormat>On-screen Show (4:3)</PresentationFormat>
  <Paragraphs>45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High-resolution constraints on North American and global methane sources using satellites</vt:lpstr>
      <vt:lpstr>Inversion of GOSAT 2009-2011 data</vt:lpstr>
      <vt:lpstr>Construction of a 0.1ox0.1o monthly gridded version of the EPA national bottom-up inventory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NASA Air Quality Applied Sciences Team (AQAST)</dc:title>
  <dc:creator>Daniel Jacob</dc:creator>
  <cp:lastModifiedBy>Daniel Jacob</cp:lastModifiedBy>
  <cp:revision>328</cp:revision>
  <dcterms:created xsi:type="dcterms:W3CDTF">2006-08-16T00:00:00Z</dcterms:created>
  <dcterms:modified xsi:type="dcterms:W3CDTF">2014-11-14T02:34:05Z</dcterms:modified>
</cp:coreProperties>
</file>